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</p:sldMasterIdLst>
  <p:notesMasterIdLst>
    <p:notesMasterId r:id="rId17"/>
  </p:notesMasterIdLst>
  <p:sldIdLst>
    <p:sldId id="358" r:id="rId6"/>
    <p:sldId id="300" r:id="rId7"/>
    <p:sldId id="301" r:id="rId8"/>
    <p:sldId id="299" r:id="rId9"/>
    <p:sldId id="303" r:id="rId10"/>
    <p:sldId id="306" r:id="rId11"/>
    <p:sldId id="308" r:id="rId12"/>
    <p:sldId id="305" r:id="rId13"/>
    <p:sldId id="357" r:id="rId14"/>
    <p:sldId id="307" r:id="rId15"/>
    <p:sldId id="289" r:id="rId16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5">
          <p15:clr>
            <a:srgbClr val="A4A3A4"/>
          </p15:clr>
        </p15:guide>
        <p15:guide id="3" orient="horz" pos="2810">
          <p15:clr>
            <a:srgbClr val="A4A3A4"/>
          </p15:clr>
        </p15:guide>
        <p15:guide id="4" pos="388">
          <p15:clr>
            <a:srgbClr val="A4A3A4"/>
          </p15:clr>
        </p15:guide>
        <p15:guide id="5" pos="5601">
          <p15:clr>
            <a:srgbClr val="A4A3A4"/>
          </p15:clr>
        </p15:guide>
        <p15:guide id="6" pos="28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C1CCEF-0456-3AD6-53A8-B83CEAAD0C10}" name="Hanegraaf, Marjoleine" initials="HM" userId="S::marjoleine.hanegraaf@wur.nl::9bc5661d-b11a-40fa-86bf-f2711bd6ed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256B7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C0F15-5A35-4B3A-B888-1A815DB445EF}" v="16" dt="2022-12-13T13:00:46.013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928"/>
        <p:guide orient="horz" pos="105"/>
        <p:guide orient="horz" pos="2810"/>
        <p:guide pos="388"/>
        <p:guide pos="5601"/>
        <p:guide pos="2882"/>
      </p:guideLst>
    </p:cSldViewPr>
  </p:slideViewPr>
  <p:outlineViewPr>
    <p:cViewPr>
      <p:scale>
        <a:sx n="33" d="100"/>
        <a:sy n="33" d="100"/>
      </p:scale>
      <p:origin x="0" y="-250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2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6550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3200" y="1368000"/>
            <a:ext cx="8398800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15951" y="1473199"/>
            <a:ext cx="8275638" cy="29876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8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19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C20-5CAF-432E-889D-7FA8EFA8E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8F164-A2B3-492E-8C36-67962A8FF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2C63-03C6-4FB8-BFD0-14CCD8B0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0A76-4F19-48A3-BE17-5B09F9F2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E8A8-2258-450D-B22E-52F0B42D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73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1E1A-02FE-4327-869A-51C651EF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3226-E51F-4535-A87A-4D4C2178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6E8CE-FA3C-45F9-B618-72BB57EA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FC37-3CFD-46B8-B7BB-481CE2A9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7243-A22E-4BC0-A85D-9CD8DD0D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42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72F1-7CF1-4ACB-819D-BB570F66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3E5BE-B692-4EA2-9269-E85CC42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1BB3-4974-4518-BB87-A600B602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6308-7ED2-4858-8B1F-369329FF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9D472-1BA4-4FA2-91C4-632986C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70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4465-C36C-4174-8F4B-B3C116BE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9562-5BCF-43E5-BA16-9EE374533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36B0C-B644-4A4C-9951-5222B2F32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44A84-BF62-42CF-B9D0-6E0E6C65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9C538-316A-4FD9-87DC-033825D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A8776-A208-499A-9A51-FB7C4622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82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94B4-D5A1-4690-B3C6-B5C73C3D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264B1-27CD-44E2-9478-E0866AE03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E8B77-CC3E-41C9-8ABF-AA464AD3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9FA1-45CE-4ACC-97C4-7DA82564B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676C7-6DFA-4D6C-AD10-80EA16AF3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6D1A3-4692-4810-8672-27C54195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A3C31-4021-49F1-B043-71B2E10E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BB778-5D0B-4CD7-B1E6-E64FB18D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5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96F6-A960-4F50-8900-10F5BEA5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28DFB-B336-4569-B9D3-9761AA9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F2E12-BF74-4326-8523-B979D00B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3A619-B0A4-4F7D-9686-EF506177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922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12FFF-AAF8-47EF-BF23-AC7AC4C8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1B61-41D6-466A-9011-52877B4D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8979F-398F-4F2A-BE95-15E26EC5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715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5426-D5C6-43A2-B8F6-5F8A0812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C04C-3A4F-4DE2-80D3-F2F8DEB7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E10C7-53D0-4087-8FE2-77888539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1734-9689-4D40-B432-138165F2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805AF-47AC-4526-AE45-08DD4088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7CE21-678D-4E21-B6C2-A4FEB0A4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109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D53-517C-46E0-9C61-C5716025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2D7FE-BD25-42DD-AB67-1005CEAAC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0887A-4CA7-4143-9AAE-18B4EB66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05912-643C-4167-8793-4AE01DB8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93193-65D9-4C4B-A94A-50747F56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2AA04-19C5-4861-AD03-628FB8FD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5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6175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E862-8ABF-434A-875E-DB5B91F3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8C71-EBE9-4CD2-AA2B-8AD779952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2F6B-74E1-4E35-ABEB-A8C34003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4D75-0B75-449D-AD3B-8546200F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4736-AD6E-4246-A4ED-072402E1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24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63403-E965-44BA-A3DE-CE4C08BAA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D1AE8-6D92-44FC-93A8-DC0E40461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A4B1-630B-4126-9CDD-BC189166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5AEF-0ECE-446F-AF89-23750F81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F9AD-4CC5-48E9-BC73-045DBF9F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59936"/>
            <a:ext cx="4100513" cy="310093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1727"/>
            <a:ext cx="4100513" cy="2989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31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2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3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4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6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38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39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  <p:sp>
        <p:nvSpPr>
          <p:cNvPr id="40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8288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96966" y="1368000"/>
            <a:ext cx="8394622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4"/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EC604-26E9-4075-A713-50D980D14703}"/>
              </a:ext>
            </a:extLst>
          </p:cNvPr>
          <p:cNvPicPr>
            <a:picLocks/>
          </p:cNvPicPr>
          <p:nvPr userDrawn="1"/>
        </p:nvPicPr>
        <p:blipFill>
          <a:blip r:embed="rId23"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106D2-492D-4F07-AF99-4E60DCF7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8781-317A-47AF-A391-DFAA67FF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8B7B-C45D-4251-9739-A690447D3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61EB-DFFF-40D8-B19A-FAE83B00E3C8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19FA-8136-4765-BBC0-51B73FA1C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7CC2-A3C9-46D2-BBCA-25720A48B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68EC-A13B-4C47-967C-E432A9829E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8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BFB281-147A-4D3E-825A-4C527AB63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3059"/>
          <a:stretch/>
        </p:blipFill>
        <p:spPr>
          <a:xfrm>
            <a:off x="0" y="2298008"/>
            <a:ext cx="9144000" cy="19996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8288"/>
            <a:ext cx="8385731" cy="981879"/>
          </a:xfrm>
        </p:spPr>
        <p:txBody>
          <a:bodyPr/>
          <a:lstStyle/>
          <a:p>
            <a:r>
              <a:rPr lang="nl-NL" sz="2800" noProof="0" dirty="0"/>
              <a:t>PPP BAAT</a:t>
            </a:r>
            <a:br>
              <a:rPr lang="nl-NL" sz="2800" noProof="0" dirty="0"/>
            </a:br>
            <a:r>
              <a:rPr lang="nl-NL" sz="2400" i="1" noProof="0" dirty="0" err="1"/>
              <a:t>BemestingsAdviezen</a:t>
            </a:r>
            <a:r>
              <a:rPr lang="nl-NL" sz="2400" i="1" noProof="0" dirty="0"/>
              <a:t> Akkerbouw Toekomstgericht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505856" y="893841"/>
            <a:ext cx="8385731" cy="330620"/>
          </a:xfrm>
        </p:spPr>
        <p:txBody>
          <a:bodyPr/>
          <a:lstStyle/>
          <a:p>
            <a:endParaRPr lang="nl-NL" i="1" dirty="0">
              <a:hlinkClick r:id="" action="ppaction://noaction"/>
            </a:endParaRPr>
          </a:p>
          <a:p>
            <a:r>
              <a:rPr lang="nl-NL" noProof="0" dirty="0"/>
              <a:t>CBAV webinar Kosten en milieu sparen door hogere stikstofefficiëntie, wat zijn de opties?</a:t>
            </a:r>
          </a:p>
          <a:p>
            <a:r>
              <a:rPr lang="nl-NL" dirty="0"/>
              <a:t>Janjo de Haan, </a:t>
            </a:r>
            <a:r>
              <a:rPr lang="nl-NL" noProof="0" dirty="0"/>
              <a:t>15 december 2022</a:t>
            </a:r>
          </a:p>
        </p:txBody>
      </p:sp>
      <p:pic>
        <p:nvPicPr>
          <p:cNvPr id="17" name="Picture 2" descr="W:\PSG\PPO-AGV-Projecten\Projecten\Haan de\3251001800 CBAV secretariaat\Communicatie\Logo's\logo handboek bodem en bemesting CBAV1.jpg">
            <a:extLst>
              <a:ext uri="{FF2B5EF4-FFF2-40B4-BE49-F238E27FC236}">
                <a16:creationId xmlns:a16="http://schemas.microsoft.com/office/drawing/2014/main" id="{4A211523-AEA8-4007-885B-7A00461B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" y="4597665"/>
            <a:ext cx="1984503" cy="5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omepage Beter Bodembeheer">
            <a:extLst>
              <a:ext uri="{FF2B5EF4-FFF2-40B4-BE49-F238E27FC236}">
                <a16:creationId xmlns:a16="http://schemas.microsoft.com/office/drawing/2014/main" id="{AF32BCC8-0F65-4F96-B24B-A4E46AD8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3886196"/>
            <a:ext cx="87153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188385-274A-4645-9D84-E14DB3B8317E}"/>
              </a:ext>
            </a:extLst>
          </p:cNvPr>
          <p:cNvSpPr/>
          <p:nvPr/>
        </p:nvSpPr>
        <p:spPr>
          <a:xfrm>
            <a:off x="2466110" y="4697521"/>
            <a:ext cx="401781" cy="33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21" name="Picture 2" descr="W:\PSG\PPO-AGV-Projecten\Projecten\Haan de\3251001800 CBAV secretariaat\Communicatie\Logo's\logo handboek bodem en bemesting CBAV alleen rondje.jpg">
            <a:extLst>
              <a:ext uri="{FF2B5EF4-FFF2-40B4-BE49-F238E27FC236}">
                <a16:creationId xmlns:a16="http://schemas.microsoft.com/office/drawing/2014/main" id="{6153D142-4AA1-4253-B8C5-19D51B8C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04" y="1359136"/>
            <a:ext cx="2036090" cy="20854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6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BA9B6D7-CAC1-4556-BD92-1D3193DFC065}"/>
              </a:ext>
            </a:extLst>
          </p:cNvPr>
          <p:cNvSpPr/>
          <p:nvPr/>
        </p:nvSpPr>
        <p:spPr>
          <a:xfrm>
            <a:off x="3705877" y="910721"/>
            <a:ext cx="1739590" cy="7730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Meten &amp;  waarnemen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A6E1C-D787-4622-B665-0CEFDA757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" name="Graphic 9" descr="Clipboard with solid fill">
            <a:extLst>
              <a:ext uri="{FF2B5EF4-FFF2-40B4-BE49-F238E27FC236}">
                <a16:creationId xmlns:a16="http://schemas.microsoft.com/office/drawing/2014/main" id="{3F3E03BE-59FE-4472-B4FB-805EC2C0E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5991" y="446744"/>
            <a:ext cx="640080" cy="64008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5E74CD6-461B-4B9C-A79A-8D47857336D3}"/>
              </a:ext>
            </a:extLst>
          </p:cNvPr>
          <p:cNvSpPr/>
          <p:nvPr/>
        </p:nvSpPr>
        <p:spPr>
          <a:xfrm>
            <a:off x="6242225" y="2139797"/>
            <a:ext cx="1739590" cy="777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Advies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F8EBC0-7E56-4C3D-905D-244392197866}"/>
              </a:ext>
            </a:extLst>
          </p:cNvPr>
          <p:cNvSpPr/>
          <p:nvPr/>
        </p:nvSpPr>
        <p:spPr>
          <a:xfrm>
            <a:off x="1158611" y="922447"/>
            <a:ext cx="1739590" cy="7730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Vaststellen doelen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AEDD81-3829-41DA-817B-BE207DF1D236}"/>
              </a:ext>
            </a:extLst>
          </p:cNvPr>
          <p:cNvSpPr/>
          <p:nvPr/>
        </p:nvSpPr>
        <p:spPr>
          <a:xfrm>
            <a:off x="3701533" y="3520079"/>
            <a:ext cx="1739590" cy="777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Uitvoering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FA995E-6B11-4E2F-8D23-145FE2BC5365}"/>
              </a:ext>
            </a:extLst>
          </p:cNvPr>
          <p:cNvSpPr/>
          <p:nvPr/>
        </p:nvSpPr>
        <p:spPr>
          <a:xfrm>
            <a:off x="1158611" y="2213311"/>
            <a:ext cx="1739590" cy="77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Evaluatie</a:t>
            </a:r>
          </a:p>
        </p:txBody>
      </p:sp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EDD17D0F-2AB8-4403-A672-28FED373A9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2885" b="14483"/>
          <a:stretch/>
        </p:blipFill>
        <p:spPr>
          <a:xfrm>
            <a:off x="3670684" y="1957102"/>
            <a:ext cx="1737360" cy="1261888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2309750C-7FB4-4254-897B-57D4B6C8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775" y="1961851"/>
            <a:ext cx="640080" cy="640080"/>
          </a:xfrm>
          <a:prstGeom prst="rect">
            <a:avLst/>
          </a:prstGeom>
        </p:spPr>
      </p:pic>
      <p:pic>
        <p:nvPicPr>
          <p:cNvPr id="1028" name="Picture 4" descr="Several layers of soil icon vector outline illustration - stock vector  4050648 | Crushpixel">
            <a:extLst>
              <a:ext uri="{FF2B5EF4-FFF2-40B4-BE49-F238E27FC236}">
                <a16:creationId xmlns:a16="http://schemas.microsoft.com/office/drawing/2014/main" id="{14D5D258-C84F-45F4-84C5-C7BA75958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12929" r="9600" b="12945"/>
          <a:stretch/>
        </p:blipFill>
        <p:spPr bwMode="auto">
          <a:xfrm>
            <a:off x="5531435" y="691137"/>
            <a:ext cx="640080" cy="6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 descr="Target with solid fill">
            <a:extLst>
              <a:ext uri="{FF2B5EF4-FFF2-40B4-BE49-F238E27FC236}">
                <a16:creationId xmlns:a16="http://schemas.microsoft.com/office/drawing/2014/main" id="{38A4AB84-1EB0-4DB0-9A0F-E15CEF52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571" y="674597"/>
            <a:ext cx="640080" cy="64008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A1D660-E107-414A-A3D9-0DCBA4BF8E42}"/>
              </a:ext>
            </a:extLst>
          </p:cNvPr>
          <p:cNvCxnSpPr>
            <a:cxnSpLocks/>
            <a:stCxn id="13" idx="6"/>
            <a:endCxn id="11" idx="2"/>
          </p:cNvCxnSpPr>
          <p:nvPr/>
        </p:nvCxnSpPr>
        <p:spPr>
          <a:xfrm flipV="1">
            <a:off x="2898201" y="1297252"/>
            <a:ext cx="807676" cy="1172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ECFE7-9E97-4378-BDA8-6F4B7C096B65}"/>
              </a:ext>
            </a:extLst>
          </p:cNvPr>
          <p:cNvCxnSpPr>
            <a:cxnSpLocks/>
            <a:stCxn id="11" idx="5"/>
            <a:endCxn id="12" idx="1"/>
          </p:cNvCxnSpPr>
          <p:nvPr/>
        </p:nvCxnSpPr>
        <p:spPr>
          <a:xfrm>
            <a:off x="5190710" y="1570571"/>
            <a:ext cx="1306272" cy="68305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C6CCEC-6080-4790-AF93-A04211900A14}"/>
              </a:ext>
            </a:extLst>
          </p:cNvPr>
          <p:cNvCxnSpPr>
            <a:cxnSpLocks/>
            <a:stCxn id="12" idx="3"/>
            <a:endCxn id="14" idx="7"/>
          </p:cNvCxnSpPr>
          <p:nvPr/>
        </p:nvCxnSpPr>
        <p:spPr>
          <a:xfrm flipH="1">
            <a:off x="5186366" y="2803213"/>
            <a:ext cx="1310616" cy="83069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F4458-D0A7-4CC4-8D7A-F184A0A3B40C}"/>
              </a:ext>
            </a:extLst>
          </p:cNvPr>
          <p:cNvCxnSpPr>
            <a:cxnSpLocks/>
            <a:stCxn id="14" idx="1"/>
            <a:endCxn id="15" idx="5"/>
          </p:cNvCxnSpPr>
          <p:nvPr/>
        </p:nvCxnSpPr>
        <p:spPr>
          <a:xfrm flipH="1" flipV="1">
            <a:off x="2643444" y="2876727"/>
            <a:ext cx="1312846" cy="75717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832DAA-1C9C-44FD-AC54-E3437379F1F9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>
          <a:xfrm flipV="1">
            <a:off x="2643444" y="1570571"/>
            <a:ext cx="1317190" cy="75656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valuation - Free files and folders icons">
            <a:extLst>
              <a:ext uri="{FF2B5EF4-FFF2-40B4-BE49-F238E27FC236}">
                <a16:creationId xmlns:a16="http://schemas.microsoft.com/office/drawing/2014/main" id="{768BF704-4109-478E-BFD2-63E6B379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1" y="196185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Seed Packet with solid fill">
            <a:extLst>
              <a:ext uri="{FF2B5EF4-FFF2-40B4-BE49-F238E27FC236}">
                <a16:creationId xmlns:a16="http://schemas.microsoft.com/office/drawing/2014/main" id="{385C32DE-3EA9-47F9-B999-C909044EF9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33724" y="3908699"/>
            <a:ext cx="548640" cy="548640"/>
          </a:xfrm>
          <a:prstGeom prst="rect">
            <a:avLst/>
          </a:prstGeom>
        </p:spPr>
      </p:pic>
      <p:pic>
        <p:nvPicPr>
          <p:cNvPr id="6" name="Graphic 5" descr="Gyrotheodolite with solid fill">
            <a:extLst>
              <a:ext uri="{FF2B5EF4-FFF2-40B4-BE49-F238E27FC236}">
                <a16:creationId xmlns:a16="http://schemas.microsoft.com/office/drawing/2014/main" id="{B2440D82-55DA-4997-97A4-D67F1BE9F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33724" y="842668"/>
            <a:ext cx="640080" cy="640080"/>
          </a:xfrm>
          <a:prstGeom prst="rect">
            <a:avLst/>
          </a:prstGeom>
        </p:spPr>
      </p:pic>
      <p:pic>
        <p:nvPicPr>
          <p:cNvPr id="8" name="Graphic 7" descr="Beaker with solid fill">
            <a:extLst>
              <a:ext uri="{FF2B5EF4-FFF2-40B4-BE49-F238E27FC236}">
                <a16:creationId xmlns:a16="http://schemas.microsoft.com/office/drawing/2014/main" id="{C0EF2156-6405-4360-A6FC-2CCF93A96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47780" y="1043703"/>
            <a:ext cx="640080" cy="640080"/>
          </a:xfrm>
          <a:prstGeom prst="rect">
            <a:avLst/>
          </a:prstGeom>
        </p:spPr>
      </p:pic>
      <p:sp>
        <p:nvSpPr>
          <p:cNvPr id="1046" name="Speech Bubble: Rectangle with Corners Rounded 1045">
            <a:extLst>
              <a:ext uri="{FF2B5EF4-FFF2-40B4-BE49-F238E27FC236}">
                <a16:creationId xmlns:a16="http://schemas.microsoft.com/office/drawing/2014/main" id="{EB852BDD-B7CD-4E83-BB76-8B6D8186897B}"/>
              </a:ext>
            </a:extLst>
          </p:cNvPr>
          <p:cNvSpPr/>
          <p:nvPr/>
        </p:nvSpPr>
        <p:spPr>
          <a:xfrm>
            <a:off x="2416181" y="277923"/>
            <a:ext cx="877145" cy="489060"/>
          </a:xfrm>
          <a:prstGeom prst="wedgeRoundRectCallout">
            <a:avLst>
              <a:gd name="adj1" fmla="val -56638"/>
              <a:gd name="adj2" fmla="val 9059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Meerdere doelen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FBE91AA2-2921-4CC1-BD8A-393A709FF365}"/>
              </a:ext>
            </a:extLst>
          </p:cNvPr>
          <p:cNvSpPr/>
          <p:nvPr/>
        </p:nvSpPr>
        <p:spPr>
          <a:xfrm>
            <a:off x="3400842" y="79828"/>
            <a:ext cx="1297427" cy="667832"/>
          </a:xfrm>
          <a:prstGeom prst="wedgeRoundRectCallout">
            <a:avLst>
              <a:gd name="adj1" fmla="val 19067"/>
              <a:gd name="adj2" fmla="val 7969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Nieuwe meetmethoden&amp; modellen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CB499985-2281-4F12-8F55-F493FAE46736}"/>
              </a:ext>
            </a:extLst>
          </p:cNvPr>
          <p:cNvSpPr/>
          <p:nvPr/>
        </p:nvSpPr>
        <p:spPr>
          <a:xfrm>
            <a:off x="6942320" y="1162708"/>
            <a:ext cx="1359535" cy="489060"/>
          </a:xfrm>
          <a:prstGeom prst="wedgeRoundRectCallout">
            <a:avLst>
              <a:gd name="adj1" fmla="val -27839"/>
              <a:gd name="adj2" fmla="val 15471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Integraal advies bedrijfsniveau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84740674-F116-4244-9874-C016EA8443F6}"/>
              </a:ext>
            </a:extLst>
          </p:cNvPr>
          <p:cNvSpPr/>
          <p:nvPr/>
        </p:nvSpPr>
        <p:spPr>
          <a:xfrm>
            <a:off x="1029655" y="3188826"/>
            <a:ext cx="1049702" cy="489060"/>
          </a:xfrm>
          <a:prstGeom prst="wedgeRoundRectCallout">
            <a:avLst>
              <a:gd name="adj1" fmla="val 27936"/>
              <a:gd name="adj2" fmla="val -9610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Onderdeel systematiek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5A88BB8F-7BBE-4E3D-8855-F7AEAA00EE37}"/>
              </a:ext>
            </a:extLst>
          </p:cNvPr>
          <p:cNvSpPr/>
          <p:nvPr/>
        </p:nvSpPr>
        <p:spPr>
          <a:xfrm>
            <a:off x="3400842" y="4457339"/>
            <a:ext cx="1049702" cy="489060"/>
          </a:xfrm>
          <a:prstGeom prst="wedgeRoundRectCallout">
            <a:avLst>
              <a:gd name="adj1" fmla="val 27936"/>
              <a:gd name="adj2" fmla="val -9610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Praktisch toepasbaar</a:t>
            </a:r>
          </a:p>
        </p:txBody>
      </p:sp>
    </p:spTree>
    <p:extLst>
      <p:ext uri="{BB962C8B-B14F-4D97-AF65-F5344CB8AC3E}">
        <p14:creationId xmlns:p14="http://schemas.microsoft.com/office/powerpoint/2010/main" val="1294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34D60E-1579-4F5A-9466-02F1EE0498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47262"/>
            <a:ext cx="8398800" cy="3413138"/>
          </a:xfrm>
        </p:spPr>
        <p:txBody>
          <a:bodyPr/>
          <a:lstStyle/>
          <a:p>
            <a:r>
              <a:rPr lang="nl-NL" noProof="0" dirty="0"/>
              <a:t>Methodiek voor plaatsspecifieke geïntegreerd bemestingsadvies voor N, P en organische stof op </a:t>
            </a:r>
            <a:r>
              <a:rPr lang="nl-NL" noProof="0" dirty="0" err="1"/>
              <a:t>perceels</a:t>
            </a:r>
            <a:r>
              <a:rPr lang="nl-NL" noProof="0" dirty="0"/>
              <a:t>- en bedrijfsniveau</a:t>
            </a:r>
          </a:p>
          <a:p>
            <a:r>
              <a:rPr lang="nl-NL" noProof="0" dirty="0"/>
              <a:t>Methodiek voor dynamisch </a:t>
            </a:r>
            <a:r>
              <a:rPr lang="nl-NL" noProof="0" dirty="0" err="1"/>
              <a:t>bijmestadvies</a:t>
            </a:r>
            <a:r>
              <a:rPr lang="nl-NL" noProof="0" dirty="0"/>
              <a:t> in het seizoen (focus N,K) </a:t>
            </a:r>
          </a:p>
          <a:p>
            <a:r>
              <a:rPr lang="nl-NL" noProof="0" dirty="0"/>
              <a:t>Nieuwe bemestingsadviezen voor sporenelementen gebaseerd op concept van intensiteit en capaciteit. </a:t>
            </a:r>
          </a:p>
          <a:p>
            <a:r>
              <a:rPr lang="nl-NL" noProof="0" dirty="0"/>
              <a:t>Methodiek voor </a:t>
            </a:r>
            <a:r>
              <a:rPr lang="nl-NL" noProof="0" dirty="0" err="1"/>
              <a:t>meststofkeuzeadvies</a:t>
            </a:r>
            <a:endParaRPr lang="nl-NL" noProof="0" dirty="0"/>
          </a:p>
          <a:p>
            <a:r>
              <a:rPr lang="nl-NL" noProof="0" dirty="0"/>
              <a:t>Geteste methodieken in veldproeven en bij bedrijven</a:t>
            </a:r>
          </a:p>
          <a:p>
            <a:r>
              <a:rPr lang="nl-NL" noProof="0" dirty="0"/>
              <a:t>Overall: Nieuwe bemestingsadviezen in het “Handboek Bodem en Bemesting”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3BD23-8959-4A0E-BDBB-4A07545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Verwachtte resultaten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28CE4-7EE6-4889-949F-452CDCEEA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25965E0-7062-474C-8671-DB3A3CE669B0}" type="slidenum">
              <a:rPr lang="nl-NL" noProof="0" smtClean="0"/>
              <a:pPr lvl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07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0D82AA-B64B-40B4-95D9-A5AEC63B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8288"/>
            <a:ext cx="8330400" cy="987200"/>
          </a:xfrm>
        </p:spPr>
        <p:txBody>
          <a:bodyPr/>
          <a:lstStyle/>
          <a:p>
            <a:r>
              <a:rPr lang="nl-NL" noProof="0" dirty="0"/>
              <a:t>Huidig bemestingsadvies: </a:t>
            </a:r>
            <a:br>
              <a:rPr lang="nl-NL" noProof="0" dirty="0"/>
            </a:br>
            <a:r>
              <a:rPr lang="nl-NL" noProof="0" dirty="0"/>
              <a:t>Landbouwkundig advies per element en gewas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6AB79-E66F-4A7C-BD3E-D9075B4E0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7F1FD-F6F7-4022-A9D8-7184E2EB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80" y="1414261"/>
            <a:ext cx="4471720" cy="2973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FD2B1-CC6F-4248-83F4-289131B7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0" y="1163300"/>
            <a:ext cx="3475141" cy="34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F30B4-778A-43DB-A507-71D409CD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8288"/>
            <a:ext cx="8330400" cy="987200"/>
          </a:xfrm>
        </p:spPr>
        <p:txBody>
          <a:bodyPr/>
          <a:lstStyle/>
          <a:p>
            <a:r>
              <a:rPr lang="nl-NL" noProof="0" dirty="0"/>
              <a:t>Huidig bemestingsadvies: deels gebaseerd op gedateerde methodes voor grondonderzoek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96C9E-4409-4140-BFFA-CAF524184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3</a:t>
            </a:fld>
            <a:endParaRPr lang="nl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7EB04C-C92A-4742-886C-EE9749C3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74" y="1359611"/>
            <a:ext cx="2233542" cy="31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766211-FC68-4C88-A3D2-21F43C343D8D}"/>
              </a:ext>
            </a:extLst>
          </p:cNvPr>
          <p:cNvGrpSpPr/>
          <p:nvPr/>
        </p:nvGrpSpPr>
        <p:grpSpPr>
          <a:xfrm>
            <a:off x="6159506" y="1359611"/>
            <a:ext cx="1973450" cy="3151105"/>
            <a:chOff x="6166940" y="1545465"/>
            <a:chExt cx="1975894" cy="3130613"/>
          </a:xfrm>
        </p:grpSpPr>
        <p:pic>
          <p:nvPicPr>
            <p:cNvPr id="1030" name="Picture 6" descr="Bepaling samenstelling van vaste mest met NIRS">
              <a:extLst>
                <a:ext uri="{FF2B5EF4-FFF2-40B4-BE49-F238E27FC236}">
                  <a16:creationId xmlns:a16="http://schemas.microsoft.com/office/drawing/2014/main" id="{BF2F63D3-9BDB-4164-91D7-500993F8B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40" y="1545465"/>
              <a:ext cx="1975894" cy="181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Eurofins Environment Testing Nederland - Eurofins Scientific">
              <a:extLst>
                <a:ext uri="{FF2B5EF4-FFF2-40B4-BE49-F238E27FC236}">
                  <a16:creationId xmlns:a16="http://schemas.microsoft.com/office/drawing/2014/main" id="{823837BC-B5A8-42B4-A663-0CA9F3AB7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40" y="3360923"/>
              <a:ext cx="1975894" cy="131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7552FA97-D5A2-48A8-B6FD-FFF10BEF8D2D}"/>
              </a:ext>
            </a:extLst>
          </p:cNvPr>
          <p:cNvSpPr/>
          <p:nvPr/>
        </p:nvSpPr>
        <p:spPr>
          <a:xfrm>
            <a:off x="3706290" y="2403621"/>
            <a:ext cx="2233542" cy="1063083"/>
          </a:xfrm>
          <a:prstGeom prst="rightArrow">
            <a:avLst/>
          </a:prstGeom>
          <a:solidFill>
            <a:srgbClr val="3F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23485-F1D1-41BF-AE3D-8F52340F7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196898"/>
            <a:ext cx="8398800" cy="3263502"/>
          </a:xfrm>
        </p:spPr>
        <p:txBody>
          <a:bodyPr/>
          <a:lstStyle/>
          <a:p>
            <a:r>
              <a:rPr lang="nl-NL" noProof="0" dirty="0"/>
              <a:t>Optimale financiële opbrengst gewassen</a:t>
            </a:r>
          </a:p>
          <a:p>
            <a:pPr lvl="1"/>
            <a:r>
              <a:rPr lang="nl-NL" noProof="0" dirty="0"/>
              <a:t>Met medeneming van maatschappelijke eisen</a:t>
            </a:r>
          </a:p>
          <a:p>
            <a:pPr marL="1882775" lvl="2"/>
            <a:r>
              <a:rPr lang="nl-NL" sz="1600" noProof="0" dirty="0"/>
              <a:t>Koolstofvastlegging, nutriëntenverliezen, sluiten kringlopen</a:t>
            </a:r>
            <a:endParaRPr lang="nl-NL" noProof="0" dirty="0"/>
          </a:p>
          <a:p>
            <a:r>
              <a:rPr lang="nl-NL" noProof="0" dirty="0"/>
              <a:t>Dynamisch, flexibel, plaats- en </a:t>
            </a:r>
            <a:r>
              <a:rPr lang="nl-NL" noProof="0" dirty="0" err="1"/>
              <a:t>tijdsspecifiek</a:t>
            </a:r>
            <a:endParaRPr lang="nl-NL" noProof="0" dirty="0"/>
          </a:p>
          <a:p>
            <a:r>
              <a:rPr lang="nl-NL" noProof="0" dirty="0"/>
              <a:t>Met recente wetenschappelijke kennis, technieken en data</a:t>
            </a:r>
          </a:p>
          <a:p>
            <a:pPr lvl="1"/>
            <a:r>
              <a:rPr lang="nl-NL" noProof="0" dirty="0"/>
              <a:t>Bodem en plant processen</a:t>
            </a:r>
          </a:p>
          <a:p>
            <a:pPr lvl="1"/>
            <a:r>
              <a:rPr lang="nl-NL" noProof="0" dirty="0"/>
              <a:t>Precisielandbouwtechnieken</a:t>
            </a:r>
          </a:p>
          <a:p>
            <a:pPr lvl="1"/>
            <a:r>
              <a:rPr lang="nl-NL" noProof="0" dirty="0"/>
              <a:t>Bodem en gewasanalyse</a:t>
            </a:r>
          </a:p>
          <a:p>
            <a:pPr lvl="1"/>
            <a:endParaRPr lang="nl-NL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7F264B-237C-4BA9-9129-00341EEE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Randvoorwaarden voor nieuw bemestingsadvies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373F3-1B40-4F36-BA16-A56CE71C8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5965E0-7062-474C-8671-DB3A3CE669B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71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2C55-573D-4AFB-8BC3-D54206A90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noProof="0" dirty="0"/>
              <a:t>4-jarig project</a:t>
            </a:r>
          </a:p>
          <a:p>
            <a:pPr>
              <a:lnSpc>
                <a:spcPct val="100000"/>
              </a:lnSpc>
            </a:pPr>
            <a:r>
              <a:rPr lang="nl-NL" noProof="0" dirty="0"/>
              <a:t>Consortium met 3 onderzoeksorganisaties &amp; 13 private partijen</a:t>
            </a:r>
          </a:p>
          <a:p>
            <a:pPr lvl="1">
              <a:lnSpc>
                <a:spcPct val="100000"/>
              </a:lnSpc>
            </a:pPr>
            <a:r>
              <a:rPr lang="nl-NL" noProof="0" dirty="0"/>
              <a:t>BO-Akkerbouw, NCM, Meststoffen NL, BVOR, VA</a:t>
            </a:r>
          </a:p>
          <a:p>
            <a:pPr lvl="1">
              <a:lnSpc>
                <a:spcPct val="100000"/>
              </a:lnSpc>
            </a:pPr>
            <a:r>
              <a:rPr lang="nl-NL" noProof="0" dirty="0"/>
              <a:t>Yara, ICL, </a:t>
            </a:r>
            <a:r>
              <a:rPr lang="nl-NL" noProof="0" dirty="0" err="1"/>
              <a:t>Agrifirm</a:t>
            </a:r>
            <a:r>
              <a:rPr lang="nl-NL" noProof="0" dirty="0"/>
              <a:t>, CZAV, van Iperen, COSUN, Avebe</a:t>
            </a:r>
          </a:p>
          <a:p>
            <a:pPr lvl="1">
              <a:lnSpc>
                <a:spcPct val="100000"/>
              </a:lnSpc>
            </a:pPr>
            <a:r>
              <a:rPr lang="nl-NL" noProof="0" dirty="0"/>
              <a:t>Eurofins</a:t>
            </a:r>
          </a:p>
          <a:p>
            <a:pPr>
              <a:lnSpc>
                <a:spcPct val="100000"/>
              </a:lnSpc>
            </a:pPr>
            <a:r>
              <a:rPr lang="nl-NL" noProof="0" dirty="0"/>
              <a:t>Focus op akkerbouw</a:t>
            </a:r>
          </a:p>
          <a:p>
            <a:pPr>
              <a:lnSpc>
                <a:spcPct val="100000"/>
              </a:lnSpc>
            </a:pPr>
            <a:r>
              <a:rPr lang="nl-NL" noProof="0" dirty="0"/>
              <a:t>Budget 1.500.000 euro</a:t>
            </a:r>
          </a:p>
          <a:p>
            <a:pPr lvl="1">
              <a:lnSpc>
                <a:spcPct val="100000"/>
              </a:lnSpc>
            </a:pPr>
            <a:r>
              <a:rPr lang="nl-NL" noProof="0" dirty="0"/>
              <a:t>50-50 financiering door overheid en bedrijfsleven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02A0D3-EE54-4E63-A449-1D7FFF2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PPS BAAT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6381-A79A-4D07-B25C-BD59E4116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99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B2BBF81-DD24-478F-A250-F1320B0A161A}"/>
              </a:ext>
            </a:extLst>
          </p:cNvPr>
          <p:cNvSpPr/>
          <p:nvPr/>
        </p:nvSpPr>
        <p:spPr>
          <a:xfrm rot="16200000">
            <a:off x="2101143" y="2310198"/>
            <a:ext cx="4975856" cy="3554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EE50E76-BAD6-4BE8-9DBB-72F7931B42A3}"/>
              </a:ext>
            </a:extLst>
          </p:cNvPr>
          <p:cNvSpPr/>
          <p:nvPr/>
        </p:nvSpPr>
        <p:spPr>
          <a:xfrm>
            <a:off x="3049594" y="2753866"/>
            <a:ext cx="2973871" cy="18403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229A0AD-6E32-4F65-9F9F-6DE620104375}"/>
              </a:ext>
            </a:extLst>
          </p:cNvPr>
          <p:cNvSpPr/>
          <p:nvPr/>
        </p:nvSpPr>
        <p:spPr>
          <a:xfrm>
            <a:off x="3051480" y="4052185"/>
            <a:ext cx="2973871" cy="5449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024DBD-DB41-4890-9522-1568C4C2CCC1}"/>
              </a:ext>
            </a:extLst>
          </p:cNvPr>
          <p:cNvCxnSpPr>
            <a:cxnSpLocks/>
            <a:endCxn id="1032" idx="1"/>
          </p:cNvCxnSpPr>
          <p:nvPr/>
        </p:nvCxnSpPr>
        <p:spPr>
          <a:xfrm flipV="1">
            <a:off x="4275661" y="3345447"/>
            <a:ext cx="660776" cy="301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ACF919E8-0BEA-4855-94D2-F94EC10F7B2F}"/>
              </a:ext>
            </a:extLst>
          </p:cNvPr>
          <p:cNvSpPr/>
          <p:nvPr/>
        </p:nvSpPr>
        <p:spPr>
          <a:xfrm>
            <a:off x="3173999" y="3390896"/>
            <a:ext cx="1101662" cy="597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C3D45587-4BFC-4FF2-B349-0B41BCE71092}"/>
              </a:ext>
            </a:extLst>
          </p:cNvPr>
          <p:cNvSpPr/>
          <p:nvPr/>
        </p:nvSpPr>
        <p:spPr>
          <a:xfrm>
            <a:off x="4831886" y="801458"/>
            <a:ext cx="1714304" cy="1474742"/>
          </a:xfrm>
          <a:prstGeom prst="cloudCallout">
            <a:avLst>
              <a:gd name="adj1" fmla="val -47854"/>
              <a:gd name="adj2" fmla="val -69163"/>
            </a:avLst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Emissies</a:t>
            </a:r>
          </a:p>
          <a:p>
            <a:pPr marL="214313" marR="0" lvl="0" indent="-214313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¯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Emissies naar water &amp; lucht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nl-NL" sz="1050" b="0" i="0" u="none" strike="noStrike" kern="1200" cap="none" spc="0" normalizeH="0" baseline="-25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nl-NL" sz="1050" b="0" i="0" u="none" strike="noStrike" kern="1200" cap="none" spc="0" normalizeH="0" baseline="30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NH</a:t>
            </a:r>
            <a:r>
              <a:rPr kumimoji="0" lang="nl-NL" sz="1050" b="0" i="0" u="none" strike="noStrike" kern="1200" cap="none" spc="0" normalizeH="0" baseline="-25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</a:t>
            </a:r>
            <a:r>
              <a:rPr kumimoji="0" lang="nl-NL" sz="1050" b="0" i="0" u="none" strike="noStrike" kern="1200" cap="none" spc="0" normalizeH="0" baseline="-25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O, P</a:t>
            </a:r>
            <a:r>
              <a:rPr kumimoji="0" lang="nl-NL" sz="1050" b="0" i="0" u="none" strike="noStrike" kern="1200" cap="none" spc="0" normalizeH="0" baseline="-25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nl-NL" sz="10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nl-NL" sz="1050" b="0" i="0" u="none" strike="noStrike" kern="1200" cap="none" spc="0" normalizeH="0" baseline="-2500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-113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Afrekenbare stoffenbalans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38EF14-EC37-4E4B-B6EF-A6EC3DBA2D79}"/>
              </a:ext>
            </a:extLst>
          </p:cNvPr>
          <p:cNvGrpSpPr/>
          <p:nvPr/>
        </p:nvGrpSpPr>
        <p:grpSpPr>
          <a:xfrm>
            <a:off x="7494406" y="269618"/>
            <a:ext cx="631376" cy="1000038"/>
            <a:chOff x="1597184" y="358292"/>
            <a:chExt cx="841834" cy="133338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D4E3D9F-3801-43B0-BD6A-718B70A1C5F7}"/>
                </a:ext>
              </a:extLst>
            </p:cNvPr>
            <p:cNvSpPr/>
            <p:nvPr/>
          </p:nvSpPr>
          <p:spPr>
            <a:xfrm rot="13971090">
              <a:off x="1713066" y="965724"/>
              <a:ext cx="1309090" cy="1428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B0EF8798-CF1D-481A-8D84-6B4AABD50859}"/>
                </a:ext>
              </a:extLst>
            </p:cNvPr>
            <p:cNvSpPr/>
            <p:nvPr/>
          </p:nvSpPr>
          <p:spPr>
            <a:xfrm rot="18301950">
              <a:off x="1014046" y="941430"/>
              <a:ext cx="1309090" cy="1428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0FDC8F-9A39-4B25-9395-FD1850F0D845}"/>
              </a:ext>
            </a:extLst>
          </p:cNvPr>
          <p:cNvGrpSpPr/>
          <p:nvPr/>
        </p:nvGrpSpPr>
        <p:grpSpPr>
          <a:xfrm>
            <a:off x="1075190" y="277263"/>
            <a:ext cx="631376" cy="1000038"/>
            <a:chOff x="1597184" y="358292"/>
            <a:chExt cx="841834" cy="133338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AC0C80C-CC7B-4227-BA09-7F9F4DC49E40}"/>
                </a:ext>
              </a:extLst>
            </p:cNvPr>
            <p:cNvSpPr/>
            <p:nvPr/>
          </p:nvSpPr>
          <p:spPr>
            <a:xfrm rot="13971090">
              <a:off x="1713066" y="965724"/>
              <a:ext cx="1309090" cy="1428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C78DF23-0BF2-46D7-85FC-7D93721EB89D}"/>
                </a:ext>
              </a:extLst>
            </p:cNvPr>
            <p:cNvSpPr/>
            <p:nvPr/>
          </p:nvSpPr>
          <p:spPr>
            <a:xfrm rot="18301950">
              <a:off x="1014046" y="941430"/>
              <a:ext cx="1309090" cy="1428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CB7C4F4-1F9B-4DE0-A0A3-BDE303C3716F}"/>
              </a:ext>
            </a:extLst>
          </p:cNvPr>
          <p:cNvSpPr/>
          <p:nvPr/>
        </p:nvSpPr>
        <p:spPr>
          <a:xfrm>
            <a:off x="6615276" y="1104196"/>
            <a:ext cx="2331720" cy="4003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Aanbod nutriënten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¯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Eindige grondstoffen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­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Circulaire grondstoffen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­"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j’s bemesting:</a:t>
            </a:r>
          </a:p>
          <a:p>
            <a:pPr marL="126206" marR="0" lvl="0" indent="-12620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juiste product </a:t>
            </a:r>
          </a:p>
          <a:p>
            <a:pPr marL="126206" marR="0" lvl="0" indent="-12620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juiste hoeveelheid </a:t>
            </a:r>
          </a:p>
          <a:p>
            <a:pPr marL="126206" marR="0" lvl="0" indent="-12620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juiste moment  </a:t>
            </a:r>
          </a:p>
          <a:p>
            <a:pPr marL="126206" marR="0" lvl="0" indent="-12620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juiste plek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100BC-8159-4228-B1A3-7C735C1C657B}"/>
              </a:ext>
            </a:extLst>
          </p:cNvPr>
          <p:cNvSpPr/>
          <p:nvPr/>
        </p:nvSpPr>
        <p:spPr>
          <a:xfrm>
            <a:off x="6680470" y="2365434"/>
            <a:ext cx="2207963" cy="158864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B5E3D32-D817-4C18-9BAC-F60E1EE0AFCF}"/>
              </a:ext>
            </a:extLst>
          </p:cNvPr>
          <p:cNvCxnSpPr>
            <a:cxnSpLocks/>
          </p:cNvCxnSpPr>
          <p:nvPr/>
        </p:nvCxnSpPr>
        <p:spPr>
          <a:xfrm flipV="1">
            <a:off x="2552889" y="4260144"/>
            <a:ext cx="4059324" cy="0"/>
          </a:xfrm>
          <a:prstGeom prst="curved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69438F-B5F1-4640-8B75-E2160A077F26}"/>
              </a:ext>
            </a:extLst>
          </p:cNvPr>
          <p:cNvSpPr txBox="1"/>
          <p:nvPr/>
        </p:nvSpPr>
        <p:spPr>
          <a:xfrm>
            <a:off x="232707" y="1101601"/>
            <a:ext cx="2323245" cy="4006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Behoefte gewas/bodem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/= Gewasopbrengst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/= Bodemvruchtbaarheid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­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Koolstofvastlegging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­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Klimaatadaptatie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0B6DB-2203-40C2-A155-817FDDDD202E}"/>
              </a:ext>
            </a:extLst>
          </p:cNvPr>
          <p:cNvSpPr/>
          <p:nvPr/>
        </p:nvSpPr>
        <p:spPr>
          <a:xfrm>
            <a:off x="419988" y="2509037"/>
            <a:ext cx="1964846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Gewas</a:t>
            </a:r>
          </a:p>
          <a:p>
            <a:pPr marL="258366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Nutriëntenopname</a:t>
            </a: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FF04D-07F8-4815-A5B1-5EBF6B5F51C4}"/>
              </a:ext>
            </a:extLst>
          </p:cNvPr>
          <p:cNvSpPr/>
          <p:nvPr/>
        </p:nvSpPr>
        <p:spPr>
          <a:xfrm>
            <a:off x="321903" y="3604256"/>
            <a:ext cx="214179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36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Bodem</a:t>
            </a:r>
          </a:p>
          <a:p>
            <a:pPr marL="258366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Organische stofkwaliteit</a:t>
            </a:r>
          </a:p>
          <a:p>
            <a:pPr marL="258366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Nutriënten </a:t>
            </a:r>
          </a:p>
          <a:p>
            <a:pPr marL="601266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Voorraad</a:t>
            </a:r>
          </a:p>
          <a:p>
            <a:pPr marL="601266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Beschikbaarheid</a:t>
            </a:r>
          </a:p>
          <a:p>
            <a:pPr marL="601266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Retentie </a:t>
            </a:r>
          </a:p>
          <a:p>
            <a:pPr marL="440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Plant With Roots with solid fill">
            <a:extLst>
              <a:ext uri="{FF2B5EF4-FFF2-40B4-BE49-F238E27FC236}">
                <a16:creationId xmlns:a16="http://schemas.microsoft.com/office/drawing/2014/main" id="{92B64ED5-1EF1-4602-BF59-06564C96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267" y="3114876"/>
            <a:ext cx="685800" cy="685800"/>
          </a:xfrm>
          <a:prstGeom prst="rect">
            <a:avLst/>
          </a:prstGeom>
        </p:spPr>
      </p:pic>
      <p:pic>
        <p:nvPicPr>
          <p:cNvPr id="6" name="Graphic 5" descr="Plant With Roots with solid fill">
            <a:extLst>
              <a:ext uri="{FF2B5EF4-FFF2-40B4-BE49-F238E27FC236}">
                <a16:creationId xmlns:a16="http://schemas.microsoft.com/office/drawing/2014/main" id="{698FC7A5-198C-4D5C-8882-1F3A778FC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70" y="2958411"/>
            <a:ext cx="922226" cy="9222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AFB723-DC35-4B71-98EF-0C44C71B05EA}"/>
              </a:ext>
            </a:extLst>
          </p:cNvPr>
          <p:cNvCxnSpPr>
            <a:cxnSpLocks/>
          </p:cNvCxnSpPr>
          <p:nvPr/>
        </p:nvCxnSpPr>
        <p:spPr>
          <a:xfrm>
            <a:off x="1371627" y="3409504"/>
            <a:ext cx="2434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Fertilizer icon - Download on Iconfinder on Iconfinder">
            <a:extLst>
              <a:ext uri="{FF2B5EF4-FFF2-40B4-BE49-F238E27FC236}">
                <a16:creationId xmlns:a16="http://schemas.microsoft.com/office/drawing/2014/main" id="{6FC5AD9A-42C5-4CFB-9ADA-28BC0043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75" y="2431440"/>
            <a:ext cx="468226" cy="4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e of dung - Free animals icons">
            <a:extLst>
              <a:ext uri="{FF2B5EF4-FFF2-40B4-BE49-F238E27FC236}">
                <a16:creationId xmlns:a16="http://schemas.microsoft.com/office/drawing/2014/main" id="{2BC0DDD9-581F-444B-9E5E-B6202419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82" y="2899666"/>
            <a:ext cx="468226" cy="4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ost Icon #140205 - Free Icons Library">
            <a:extLst>
              <a:ext uri="{FF2B5EF4-FFF2-40B4-BE49-F238E27FC236}">
                <a16:creationId xmlns:a16="http://schemas.microsoft.com/office/drawing/2014/main" id="{10E47110-60A3-436B-AA1A-5963EE88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75" y="3426870"/>
            <a:ext cx="468226" cy="4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7D6244-A29F-473C-9DFE-7EB371B7754C}"/>
              </a:ext>
            </a:extLst>
          </p:cNvPr>
          <p:cNvSpPr txBox="1"/>
          <p:nvPr/>
        </p:nvSpPr>
        <p:spPr>
          <a:xfrm>
            <a:off x="7383326" y="2611354"/>
            <a:ext cx="15756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Kunstmest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Dierlijke mest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organische meststoffen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4DA02B-673A-4C85-8D2C-5C4D73FE9F4F}"/>
              </a:ext>
            </a:extLst>
          </p:cNvPr>
          <p:cNvGrpSpPr/>
          <p:nvPr/>
        </p:nvGrpSpPr>
        <p:grpSpPr>
          <a:xfrm>
            <a:off x="3105766" y="3381141"/>
            <a:ext cx="1232340" cy="584555"/>
            <a:chOff x="3642855" y="1870488"/>
            <a:chExt cx="1643120" cy="779406"/>
          </a:xfrm>
        </p:grpSpPr>
        <p:pic>
          <p:nvPicPr>
            <p:cNvPr id="17" name="Graphic 16" descr="Plant With Roots with solid fill">
              <a:extLst>
                <a:ext uri="{FF2B5EF4-FFF2-40B4-BE49-F238E27FC236}">
                  <a16:creationId xmlns:a16="http://schemas.microsoft.com/office/drawing/2014/main" id="{3CE19A64-A007-41FD-B409-212CD83C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2855" y="2145388"/>
              <a:ext cx="504506" cy="504506"/>
            </a:xfrm>
            <a:prstGeom prst="rect">
              <a:avLst/>
            </a:prstGeom>
          </p:spPr>
        </p:pic>
        <p:pic>
          <p:nvPicPr>
            <p:cNvPr id="18" name="Graphic 17" descr="Plant With Roots with solid fill">
              <a:extLst>
                <a:ext uri="{FF2B5EF4-FFF2-40B4-BE49-F238E27FC236}">
                  <a16:creationId xmlns:a16="http://schemas.microsoft.com/office/drawing/2014/main" id="{6F3128E2-3D1B-40E6-BAB8-E3887930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95108" y="2145388"/>
              <a:ext cx="504506" cy="504506"/>
            </a:xfrm>
            <a:prstGeom prst="rect">
              <a:avLst/>
            </a:prstGeom>
          </p:spPr>
        </p:pic>
        <p:pic>
          <p:nvPicPr>
            <p:cNvPr id="19" name="Graphic 18" descr="Plant With Roots with solid fill">
              <a:extLst>
                <a:ext uri="{FF2B5EF4-FFF2-40B4-BE49-F238E27FC236}">
                  <a16:creationId xmlns:a16="http://schemas.microsoft.com/office/drawing/2014/main" id="{5D144C99-0449-461D-B250-1238E7612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7361" y="2145388"/>
              <a:ext cx="504506" cy="504506"/>
            </a:xfrm>
            <a:prstGeom prst="rect">
              <a:avLst/>
            </a:prstGeom>
          </p:spPr>
        </p:pic>
        <p:pic>
          <p:nvPicPr>
            <p:cNvPr id="20" name="Graphic 19" descr="Plant With Roots with solid fill">
              <a:extLst>
                <a:ext uri="{FF2B5EF4-FFF2-40B4-BE49-F238E27FC236}">
                  <a16:creationId xmlns:a16="http://schemas.microsoft.com/office/drawing/2014/main" id="{9793644A-24C5-4C16-BBDA-BA5D531CE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99614" y="2138934"/>
              <a:ext cx="504506" cy="504506"/>
            </a:xfrm>
            <a:prstGeom prst="rect">
              <a:avLst/>
            </a:prstGeom>
          </p:spPr>
        </p:pic>
        <p:pic>
          <p:nvPicPr>
            <p:cNvPr id="22" name="Graphic 21" descr="Plant With Roots with solid fill">
              <a:extLst>
                <a:ext uri="{FF2B5EF4-FFF2-40B4-BE49-F238E27FC236}">
                  <a16:creationId xmlns:a16="http://schemas.microsoft.com/office/drawing/2014/main" id="{EEE9E9E7-4B40-4D26-8C75-045D36BD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33938" y="2012653"/>
              <a:ext cx="504506" cy="504506"/>
            </a:xfrm>
            <a:prstGeom prst="rect">
              <a:avLst/>
            </a:prstGeom>
          </p:spPr>
        </p:pic>
        <p:pic>
          <p:nvPicPr>
            <p:cNvPr id="23" name="Graphic 22" descr="Plant With Roots with solid fill">
              <a:extLst>
                <a:ext uri="{FF2B5EF4-FFF2-40B4-BE49-F238E27FC236}">
                  <a16:creationId xmlns:a16="http://schemas.microsoft.com/office/drawing/2014/main" id="{08802D5F-E5EA-47D1-B865-2BEB5FCA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6191" y="2012653"/>
              <a:ext cx="504506" cy="504506"/>
            </a:xfrm>
            <a:prstGeom prst="rect">
              <a:avLst/>
            </a:prstGeom>
          </p:spPr>
        </p:pic>
        <p:pic>
          <p:nvPicPr>
            <p:cNvPr id="24" name="Graphic 23" descr="Plant With Roots with solid fill">
              <a:extLst>
                <a:ext uri="{FF2B5EF4-FFF2-40B4-BE49-F238E27FC236}">
                  <a16:creationId xmlns:a16="http://schemas.microsoft.com/office/drawing/2014/main" id="{C164B06A-E788-4823-8089-E4D33078B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38444" y="2012653"/>
              <a:ext cx="504506" cy="504506"/>
            </a:xfrm>
            <a:prstGeom prst="rect">
              <a:avLst/>
            </a:prstGeom>
          </p:spPr>
        </p:pic>
        <p:pic>
          <p:nvPicPr>
            <p:cNvPr id="25" name="Graphic 24" descr="Plant With Roots with solid fill">
              <a:extLst>
                <a:ext uri="{FF2B5EF4-FFF2-40B4-BE49-F238E27FC236}">
                  <a16:creationId xmlns:a16="http://schemas.microsoft.com/office/drawing/2014/main" id="{92C8130D-16DC-45EF-A379-0E5FD3A83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0697" y="2006199"/>
              <a:ext cx="504506" cy="504506"/>
            </a:xfrm>
            <a:prstGeom prst="rect">
              <a:avLst/>
            </a:prstGeom>
          </p:spPr>
        </p:pic>
        <p:pic>
          <p:nvPicPr>
            <p:cNvPr id="26" name="Graphic 25" descr="Plant With Roots with solid fill">
              <a:extLst>
                <a:ext uri="{FF2B5EF4-FFF2-40B4-BE49-F238E27FC236}">
                  <a16:creationId xmlns:a16="http://schemas.microsoft.com/office/drawing/2014/main" id="{D698013F-F4C2-4A35-BBB7-74913629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24710" y="1876942"/>
              <a:ext cx="504506" cy="504506"/>
            </a:xfrm>
            <a:prstGeom prst="rect">
              <a:avLst/>
            </a:prstGeom>
          </p:spPr>
        </p:pic>
        <p:pic>
          <p:nvPicPr>
            <p:cNvPr id="27" name="Graphic 26" descr="Plant With Roots with solid fill">
              <a:extLst>
                <a:ext uri="{FF2B5EF4-FFF2-40B4-BE49-F238E27FC236}">
                  <a16:creationId xmlns:a16="http://schemas.microsoft.com/office/drawing/2014/main" id="{438BEDFF-C3FB-4558-B613-9B82D55B4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6963" y="1876942"/>
              <a:ext cx="504506" cy="504506"/>
            </a:xfrm>
            <a:prstGeom prst="rect">
              <a:avLst/>
            </a:prstGeom>
          </p:spPr>
        </p:pic>
        <p:pic>
          <p:nvPicPr>
            <p:cNvPr id="28" name="Graphic 27" descr="Plant With Roots with solid fill">
              <a:extLst>
                <a:ext uri="{FF2B5EF4-FFF2-40B4-BE49-F238E27FC236}">
                  <a16:creationId xmlns:a16="http://schemas.microsoft.com/office/drawing/2014/main" id="{47BEE5A8-F877-4C6D-98D4-91A02013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9216" y="1876942"/>
              <a:ext cx="504506" cy="504506"/>
            </a:xfrm>
            <a:prstGeom prst="rect">
              <a:avLst/>
            </a:prstGeom>
          </p:spPr>
        </p:pic>
        <p:pic>
          <p:nvPicPr>
            <p:cNvPr id="29" name="Graphic 28" descr="Plant With Roots with solid fill">
              <a:extLst>
                <a:ext uri="{FF2B5EF4-FFF2-40B4-BE49-F238E27FC236}">
                  <a16:creationId xmlns:a16="http://schemas.microsoft.com/office/drawing/2014/main" id="{45C9D27F-0437-4717-BC6C-62C21296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81469" y="1870488"/>
              <a:ext cx="504506" cy="504506"/>
            </a:xfrm>
            <a:prstGeom prst="rect">
              <a:avLst/>
            </a:prstGeom>
          </p:spPr>
        </p:pic>
      </p:grpSp>
      <p:pic>
        <p:nvPicPr>
          <p:cNvPr id="1032" name="Picture 8" descr="Farm icon PNG and SVG Vector Free Download">
            <a:extLst>
              <a:ext uri="{FF2B5EF4-FFF2-40B4-BE49-F238E27FC236}">
                <a16:creationId xmlns:a16="http://schemas.microsoft.com/office/drawing/2014/main" id="{3C64C3E6-4AC2-4F1A-A0E9-6C74383F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6" y="3023618"/>
            <a:ext cx="925905" cy="6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AFE3A5-A32D-484E-946C-D56864CA12DA}"/>
              </a:ext>
            </a:extLst>
          </p:cNvPr>
          <p:cNvSpPr txBox="1"/>
          <p:nvPr/>
        </p:nvSpPr>
        <p:spPr>
          <a:xfrm>
            <a:off x="3382839" y="3142393"/>
            <a:ext cx="7078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2225F8-2CAB-4BF7-B569-15B1C11A1CAE}"/>
              </a:ext>
            </a:extLst>
          </p:cNvPr>
          <p:cNvSpPr txBox="1"/>
          <p:nvPr/>
        </p:nvSpPr>
        <p:spPr>
          <a:xfrm>
            <a:off x="5063288" y="2781919"/>
            <a:ext cx="6495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bedrijf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3F108F2C-48E0-4BE3-9B4A-66F98CC7C313}"/>
              </a:ext>
            </a:extLst>
          </p:cNvPr>
          <p:cNvSpPr/>
          <p:nvPr/>
        </p:nvSpPr>
        <p:spPr>
          <a:xfrm>
            <a:off x="2639249" y="849895"/>
            <a:ext cx="1696404" cy="1144136"/>
          </a:xfrm>
          <a:prstGeom prst="wedgeRoundRectCallout">
            <a:avLst>
              <a:gd name="adj1" fmla="val 50267"/>
              <a:gd name="adj2" fmla="val -83138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Bemestingsadvies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Plaatsspecifiek</a:t>
            </a: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Dynamisch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Capaciteit &amp; intensiteit</a:t>
            </a: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E2D8AB7E-A3E4-40F8-8946-66949C9CA3F0}"/>
              </a:ext>
            </a:extLst>
          </p:cNvPr>
          <p:cNvSpPr/>
          <p:nvPr/>
        </p:nvSpPr>
        <p:spPr>
          <a:xfrm>
            <a:off x="7681735" y="1897523"/>
            <a:ext cx="1030847" cy="302332"/>
          </a:xfrm>
          <a:prstGeom prst="wedgeRoundRectCallout">
            <a:avLst>
              <a:gd name="adj1" fmla="val -33427"/>
              <a:gd name="adj2" fmla="val 9892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Kenmerken</a:t>
            </a:r>
          </a:p>
        </p:txBody>
      </p:sp>
      <p:pic>
        <p:nvPicPr>
          <p:cNvPr id="79" name="Graphic 78" descr="Euro with solid fill">
            <a:extLst>
              <a:ext uri="{FF2B5EF4-FFF2-40B4-BE49-F238E27FC236}">
                <a16:creationId xmlns:a16="http://schemas.microsoft.com/office/drawing/2014/main" id="{F606BEFE-EAD2-43E5-8316-93C1A4F8F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3778" y="4323293"/>
            <a:ext cx="240891" cy="240891"/>
          </a:xfrm>
          <a:prstGeom prst="rect">
            <a:avLst/>
          </a:prstGeom>
        </p:spPr>
      </p:pic>
      <p:pic>
        <p:nvPicPr>
          <p:cNvPr id="114" name="Graphic 113" descr="Euro with solid fill">
            <a:extLst>
              <a:ext uri="{FF2B5EF4-FFF2-40B4-BE49-F238E27FC236}">
                <a16:creationId xmlns:a16="http://schemas.microsoft.com/office/drawing/2014/main" id="{57CEC2E0-156C-4D4A-B076-45F2F8DAF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2835" y="-439829"/>
            <a:ext cx="39143" cy="39143"/>
          </a:xfrm>
          <a:prstGeom prst="rect">
            <a:avLst/>
          </a:prstGeom>
        </p:spPr>
      </p:pic>
      <p:pic>
        <p:nvPicPr>
          <p:cNvPr id="80" name="Picture 12" descr="Agriculture, crop, farm, farming, harvest icon - Download on Iconfinder">
            <a:extLst>
              <a:ext uri="{FF2B5EF4-FFF2-40B4-BE49-F238E27FC236}">
                <a16:creationId xmlns:a16="http://schemas.microsoft.com/office/drawing/2014/main" id="{25421C08-2709-44AA-8875-5C835B64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76" y="4316734"/>
            <a:ext cx="240890" cy="2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Graphic 115" descr="Euro with solid fill">
            <a:extLst>
              <a:ext uri="{FF2B5EF4-FFF2-40B4-BE49-F238E27FC236}">
                <a16:creationId xmlns:a16="http://schemas.microsoft.com/office/drawing/2014/main" id="{BEB05B33-F883-486B-8BFB-8DC49D278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2415" y="4311353"/>
            <a:ext cx="240030" cy="240030"/>
          </a:xfrm>
          <a:prstGeom prst="rect">
            <a:avLst/>
          </a:prstGeom>
        </p:spPr>
      </p:pic>
      <p:pic>
        <p:nvPicPr>
          <p:cNvPr id="117" name="Picture 2" descr="Fertilizer icon - Download on Iconfinder on Iconfinder">
            <a:extLst>
              <a:ext uri="{FF2B5EF4-FFF2-40B4-BE49-F238E27FC236}">
                <a16:creationId xmlns:a16="http://schemas.microsoft.com/office/drawing/2014/main" id="{F825DB86-9B94-4DFA-B51C-BB4FCB45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57" y="4320568"/>
            <a:ext cx="24003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ircular 1">
            <a:extLst>
              <a:ext uri="{FF2B5EF4-FFF2-40B4-BE49-F238E27FC236}">
                <a16:creationId xmlns:a16="http://schemas.microsoft.com/office/drawing/2014/main" id="{BC743311-B9A1-481F-B80B-518E18691CEE}"/>
              </a:ext>
            </a:extLst>
          </p:cNvPr>
          <p:cNvSpPr/>
          <p:nvPr/>
        </p:nvSpPr>
        <p:spPr>
          <a:xfrm rot="17202438">
            <a:off x="181790" y="3418309"/>
            <a:ext cx="385497" cy="3992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42268"/>
              <a:gd name="adj5" fmla="val 137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A7DF26-2356-4A68-8223-696DECB018B0}"/>
              </a:ext>
            </a:extLst>
          </p:cNvPr>
          <p:cNvSpPr/>
          <p:nvPr/>
        </p:nvSpPr>
        <p:spPr>
          <a:xfrm>
            <a:off x="3945535" y="4115169"/>
            <a:ext cx="1310525" cy="2997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Kosten en baten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2888B86-2761-4BA7-95A6-43C338FEE3E3}"/>
              </a:ext>
            </a:extLst>
          </p:cNvPr>
          <p:cNvSpPr/>
          <p:nvPr/>
        </p:nvSpPr>
        <p:spPr>
          <a:xfrm>
            <a:off x="3134773" y="2803114"/>
            <a:ext cx="1526459" cy="2558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Toetsing in praktijk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9D4F8D7-71D1-4C07-B8A6-CA6F345107BE}"/>
              </a:ext>
            </a:extLst>
          </p:cNvPr>
          <p:cNvSpPr/>
          <p:nvPr/>
        </p:nvSpPr>
        <p:spPr>
          <a:xfrm>
            <a:off x="1173811" y="266248"/>
            <a:ext cx="6796865" cy="15707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74E0FDF-337F-4266-A4AC-7E61AACB2813}"/>
              </a:ext>
            </a:extLst>
          </p:cNvPr>
          <p:cNvSpPr/>
          <p:nvPr/>
        </p:nvSpPr>
        <p:spPr>
          <a:xfrm rot="2700000">
            <a:off x="4357299" y="96980"/>
            <a:ext cx="480060" cy="4800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0C0ED1-1D0C-467A-994C-DEADE4BE1424}"/>
              </a:ext>
            </a:extLst>
          </p:cNvPr>
          <p:cNvSpPr/>
          <p:nvPr/>
        </p:nvSpPr>
        <p:spPr>
          <a:xfrm>
            <a:off x="4497887" y="243188"/>
            <a:ext cx="176937" cy="1817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AD81F84-6D64-48F4-BA6E-7D141430A491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2552889" y="3674052"/>
            <a:ext cx="496705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2DA0F07-D5B7-410F-BFF7-08F47488F6AC}"/>
              </a:ext>
            </a:extLst>
          </p:cNvPr>
          <p:cNvCxnSpPr>
            <a:cxnSpLocks/>
            <a:endCxn id="101" idx="3"/>
          </p:cNvCxnSpPr>
          <p:nvPr/>
        </p:nvCxnSpPr>
        <p:spPr>
          <a:xfrm flipH="1">
            <a:off x="6023464" y="3646592"/>
            <a:ext cx="587999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D7D2FB02-07E4-4D06-94B8-3D04E6A78DAD}"/>
              </a:ext>
            </a:extLst>
          </p:cNvPr>
          <p:cNvSpPr/>
          <p:nvPr/>
        </p:nvSpPr>
        <p:spPr>
          <a:xfrm>
            <a:off x="3055504" y="4902310"/>
            <a:ext cx="2966783" cy="2079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B83C259-C01E-4FA5-8BE8-24EC6EAD67D6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487451" y="1994032"/>
            <a:ext cx="0" cy="76839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46" grpId="0" animBg="1"/>
      <p:bldP spid="94" grpId="0" animBg="1"/>
      <p:bldP spid="56" grpId="0" animBg="1"/>
      <p:bldP spid="59" grpId="0" animBg="1"/>
      <p:bldP spid="12" grpId="0" animBg="1"/>
      <p:bldP spid="11" grpId="0" animBg="1"/>
      <p:bldP spid="10" grpId="0" animBg="1"/>
      <p:bldP spid="9" grpId="0" animBg="1"/>
      <p:bldP spid="13" grpId="0"/>
      <p:bldP spid="31" grpId="0"/>
      <p:bldP spid="38" grpId="0"/>
      <p:bldP spid="52" grpId="0" animBg="1"/>
      <p:bldP spid="85" grpId="0" animBg="1"/>
      <p:bldP spid="2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2873EFF6-AE6A-4721-9B0A-7580BBF26ECD}"/>
              </a:ext>
            </a:extLst>
          </p:cNvPr>
          <p:cNvSpPr txBox="1"/>
          <p:nvPr/>
        </p:nvSpPr>
        <p:spPr>
          <a:xfrm>
            <a:off x="1382751" y="132430"/>
            <a:ext cx="6408234" cy="9396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Beter bemesten</a:t>
            </a:r>
            <a:b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/= Rentabiliteit en opbrengst en bodemkwaliteit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Emissies naar water en lucht, gebruik eindige grondstoffen en energie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Circulariteit, k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oolstofvastlegging en klimaatadaptatie</a:t>
            </a:r>
          </a:p>
          <a:p>
            <a:pPr marL="342900" marR="0" lvl="0" indent="0" algn="l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sz="63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6842559-4533-4FCE-8943-60EFE6922D93}"/>
              </a:ext>
            </a:extLst>
          </p:cNvPr>
          <p:cNvSpPr txBox="1"/>
          <p:nvPr/>
        </p:nvSpPr>
        <p:spPr>
          <a:xfrm>
            <a:off x="1382752" y="1482552"/>
            <a:ext cx="6408234" cy="728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WP5 Integratie en toetsing in de praktijk</a:t>
            </a:r>
            <a:b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100" noProof="0" dirty="0"/>
              <a:t>Geteste methodieken op perceel en bedrijfsniveau in veldproeven en bij bedrijven</a:t>
            </a:r>
            <a:br>
              <a:rPr lang="nl-NL" sz="1100" noProof="0" dirty="0"/>
            </a:br>
            <a:r>
              <a:rPr lang="nl-NL" sz="1100" noProof="0" dirty="0"/>
              <a:t>Nieuwe bemestingsadviezen in het “Handboek Bodem en Bemesting”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01FAC07-7F10-449B-BC26-4D6E62ED29B7}"/>
              </a:ext>
            </a:extLst>
          </p:cNvPr>
          <p:cNvSpPr txBox="1"/>
          <p:nvPr/>
        </p:nvSpPr>
        <p:spPr>
          <a:xfrm>
            <a:off x="1410955" y="2902713"/>
            <a:ext cx="1371600" cy="1428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WP1 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l-NL" sz="1100" noProof="0" dirty="0"/>
              <a:t>laatsspecifieke bemestingsadvies voor N, P en OS op </a:t>
            </a:r>
            <a:r>
              <a:rPr lang="nl-NL" sz="1100" noProof="0" dirty="0" err="1"/>
              <a:t>perceels</a:t>
            </a:r>
            <a:r>
              <a:rPr lang="nl-NL" sz="1100" noProof="0" dirty="0"/>
              <a:t>- en bedrijfsniveau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8EB3AA-C3F0-4AB4-9B93-3B6F8D7AE781}"/>
              </a:ext>
            </a:extLst>
          </p:cNvPr>
          <p:cNvSpPr txBox="1"/>
          <p:nvPr/>
        </p:nvSpPr>
        <p:spPr>
          <a:xfrm>
            <a:off x="3034926" y="2902713"/>
            <a:ext cx="1371600" cy="1432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WP2 </a:t>
            </a:r>
            <a:br>
              <a:rPr lang="nl-NL" sz="11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100" dirty="0">
                <a:solidFill>
                  <a:prstClr val="white"/>
                </a:solidFill>
                <a:cs typeface="Times New Roman" panose="02020603050405020304" pitchFamily="18" charset="0"/>
              </a:rPr>
              <a:t>D</a:t>
            </a:r>
            <a:r>
              <a:rPr lang="nl-NL" sz="1100" noProof="0" dirty="0" err="1"/>
              <a:t>ynamisch</a:t>
            </a:r>
            <a:r>
              <a:rPr lang="nl-NL" sz="1100" noProof="0" dirty="0"/>
              <a:t> </a:t>
            </a:r>
            <a:r>
              <a:rPr lang="nl-NL" sz="1100" noProof="0" dirty="0" err="1"/>
              <a:t>bijmestadvies</a:t>
            </a:r>
            <a:r>
              <a:rPr lang="nl-NL" sz="1100" noProof="0" dirty="0"/>
              <a:t> in het seizoen (focus op N,K) 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3E67B69-0A28-4C88-A4D1-88BE3A44F8A6}"/>
              </a:ext>
            </a:extLst>
          </p:cNvPr>
          <p:cNvSpPr txBox="1"/>
          <p:nvPr/>
        </p:nvSpPr>
        <p:spPr>
          <a:xfrm>
            <a:off x="4740585" y="2902713"/>
            <a:ext cx="1371600" cy="1432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WP3 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nl-NL" sz="1100" dirty="0">
                <a:solidFill>
                  <a:prstClr val="white"/>
                </a:solidFill>
                <a:cs typeface="Times New Roman" panose="02020603050405020304" pitchFamily="18" charset="0"/>
              </a:rPr>
              <a:t>Nieuwe bemestingsadviezen voor sporenelementen gebaseerd op concept van intensiteit en capaciteit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D07040E-1417-42E1-8267-15F5601F9B17}"/>
              </a:ext>
            </a:extLst>
          </p:cNvPr>
          <p:cNvSpPr txBox="1"/>
          <p:nvPr/>
        </p:nvSpPr>
        <p:spPr>
          <a:xfrm>
            <a:off x="6361445" y="2902714"/>
            <a:ext cx="1371600" cy="143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100" noProof="0" dirty="0"/>
              <a:t>Methodiek voor </a:t>
            </a:r>
            <a:r>
              <a:rPr lang="nl-NL" sz="1100" noProof="0" dirty="0" err="1"/>
              <a:t>meststofkeuzeadvies</a:t>
            </a:r>
            <a:r>
              <a:rPr kumimoji="0" lang="nl-NL" sz="6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CB2999D-79FB-4453-A434-AC1492DDDF73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rot="5400000" flipH="1" flipV="1">
            <a:off x="2995981" y="1311825"/>
            <a:ext cx="691663" cy="249011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FFE32E3-7CA7-4520-A0C1-BD1C92CAB379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rot="5400000" flipH="1" flipV="1">
            <a:off x="3807966" y="2123811"/>
            <a:ext cx="691663" cy="86614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F2FA9F-9DEA-4FCD-95F8-26B14E704FC3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4660796" y="2137124"/>
            <a:ext cx="691663" cy="83951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B98D365-C1E8-4D89-9951-56EE0B358395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16200000" flipV="1">
            <a:off x="5471225" y="1326694"/>
            <a:ext cx="691664" cy="246037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0ED54A-1374-49BB-9840-292BE2CBF42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H="1" flipV="1">
            <a:off x="4586868" y="1072042"/>
            <a:ext cx="1" cy="410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3E2CDF86-AFD5-417B-AC55-70A6B7FA8EDD}"/>
              </a:ext>
            </a:extLst>
          </p:cNvPr>
          <p:cNvSpPr txBox="1"/>
          <p:nvPr/>
        </p:nvSpPr>
        <p:spPr>
          <a:xfrm rot="5400000">
            <a:off x="6637782" y="2781347"/>
            <a:ext cx="2828381" cy="29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WP6 Coördinatie en communicatie</a:t>
            </a:r>
            <a:endParaRPr kumimoji="0" lang="nl-NL" sz="63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5BFA9A3-6832-408C-8E70-1EE502E675DD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1229038" y="1846801"/>
            <a:ext cx="153715" cy="3047120"/>
          </a:xfrm>
          <a:prstGeom prst="bentConnector2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03D104-C1F5-4A5E-9B84-3E55A8E5A70E}"/>
              </a:ext>
            </a:extLst>
          </p:cNvPr>
          <p:cNvCxnSpPr>
            <a:cxnSpLocks/>
          </p:cNvCxnSpPr>
          <p:nvPr/>
        </p:nvCxnSpPr>
        <p:spPr>
          <a:xfrm flipV="1">
            <a:off x="1199300" y="4876858"/>
            <a:ext cx="5577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64F10DB-8A8D-403A-B255-A85BFC26A272}"/>
              </a:ext>
            </a:extLst>
          </p:cNvPr>
          <p:cNvCxnSpPr/>
          <p:nvPr/>
        </p:nvCxnSpPr>
        <p:spPr>
          <a:xfrm flipV="1">
            <a:off x="1754458" y="4340668"/>
            <a:ext cx="0" cy="5457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248779E-E9BB-4342-9376-B2B0ACE5529D}"/>
              </a:ext>
            </a:extLst>
          </p:cNvPr>
          <p:cNvCxnSpPr/>
          <p:nvPr/>
        </p:nvCxnSpPr>
        <p:spPr>
          <a:xfrm flipV="1">
            <a:off x="3423424" y="4305045"/>
            <a:ext cx="0" cy="5457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41B74B2-9484-4773-A3D6-1525A444D293}"/>
              </a:ext>
            </a:extLst>
          </p:cNvPr>
          <p:cNvCxnSpPr/>
          <p:nvPr/>
        </p:nvCxnSpPr>
        <p:spPr>
          <a:xfrm flipV="1">
            <a:off x="5151266" y="4331124"/>
            <a:ext cx="0" cy="5457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6D8125AE-85F7-4563-BEAB-3DB6C0D130EB}"/>
              </a:ext>
            </a:extLst>
          </p:cNvPr>
          <p:cNvCxnSpPr/>
          <p:nvPr/>
        </p:nvCxnSpPr>
        <p:spPr>
          <a:xfrm flipV="1">
            <a:off x="6746488" y="4348187"/>
            <a:ext cx="0" cy="5457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324AA5C-99B2-48F5-9841-CD2F30B248D2}"/>
              </a:ext>
            </a:extLst>
          </p:cNvPr>
          <p:cNvCxnSpPr>
            <a:cxnSpLocks/>
          </p:cNvCxnSpPr>
          <p:nvPr/>
        </p:nvCxnSpPr>
        <p:spPr>
          <a:xfrm flipV="1">
            <a:off x="2475966" y="4710263"/>
            <a:ext cx="4571279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80E472C-9C7F-4744-8047-045D16AE6370}"/>
              </a:ext>
            </a:extLst>
          </p:cNvPr>
          <p:cNvCxnSpPr>
            <a:endCxn id="9" idx="2"/>
          </p:cNvCxnSpPr>
          <p:nvPr/>
        </p:nvCxnSpPr>
        <p:spPr>
          <a:xfrm flipV="1">
            <a:off x="7047245" y="4340668"/>
            <a:ext cx="0" cy="35771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00783BB-03F7-411A-B1DF-3D761B29C17D}"/>
              </a:ext>
            </a:extLst>
          </p:cNvPr>
          <p:cNvCxnSpPr>
            <a:cxnSpLocks/>
          </p:cNvCxnSpPr>
          <p:nvPr/>
        </p:nvCxnSpPr>
        <p:spPr>
          <a:xfrm flipV="1">
            <a:off x="2475966" y="4340668"/>
            <a:ext cx="0" cy="37849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7E61FD61-C0F4-4E3F-930C-0A3ED182D71A}"/>
              </a:ext>
            </a:extLst>
          </p:cNvPr>
          <p:cNvCxnSpPr>
            <a:cxnSpLocks/>
          </p:cNvCxnSpPr>
          <p:nvPr/>
        </p:nvCxnSpPr>
        <p:spPr>
          <a:xfrm flipV="1">
            <a:off x="4090674" y="4319883"/>
            <a:ext cx="0" cy="37849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D0FEB01-EC59-4680-9944-2D57033BF766}"/>
              </a:ext>
            </a:extLst>
          </p:cNvPr>
          <p:cNvCxnSpPr>
            <a:cxnSpLocks/>
          </p:cNvCxnSpPr>
          <p:nvPr/>
        </p:nvCxnSpPr>
        <p:spPr>
          <a:xfrm flipV="1">
            <a:off x="5817057" y="4330275"/>
            <a:ext cx="0" cy="37849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itle 2">
            <a:extLst>
              <a:ext uri="{FF2B5EF4-FFF2-40B4-BE49-F238E27FC236}">
                <a16:creationId xmlns:a16="http://schemas.microsoft.com/office/drawing/2014/main" id="{211A86F5-A45E-4330-95A9-4F86E9A2A891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846812" y="2224760"/>
            <a:ext cx="4761493" cy="576832"/>
          </a:xfrm>
          <a:prstGeom prst="rect">
            <a:avLst/>
          </a:prstGeom>
          <a:noFill/>
          <a:ln w="0">
            <a:gradFill>
              <a:gsLst>
                <a:gs pos="0">
                  <a:srgbClr val="005172"/>
                </a:gs>
                <a:gs pos="1000">
                  <a:srgbClr val="005172">
                    <a:alpha val="0"/>
                  </a:srgbClr>
                </a:gs>
                <a:gs pos="99000">
                  <a:srgbClr val="005172">
                    <a:alpha val="0"/>
                  </a:srgbClr>
                </a:gs>
                <a:gs pos="100000">
                  <a:srgbClr val="005172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Opzet en beoogd resultaat</a:t>
            </a:r>
          </a:p>
        </p:txBody>
      </p:sp>
    </p:spTree>
    <p:extLst>
      <p:ext uri="{BB962C8B-B14F-4D97-AF65-F5344CB8AC3E}">
        <p14:creationId xmlns:p14="http://schemas.microsoft.com/office/powerpoint/2010/main" val="84171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4780AA-DAA9-4FE9-90B7-6C76A82D6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242646"/>
            <a:ext cx="8398800" cy="3217754"/>
          </a:xfrm>
        </p:spPr>
        <p:txBody>
          <a:bodyPr/>
          <a:lstStyle/>
          <a:p>
            <a:r>
              <a:rPr lang="nl-NL" noProof="0" dirty="0"/>
              <a:t>Nauwkeurige bemestingsadviezen van groot belang voor boer en maatschappij</a:t>
            </a:r>
          </a:p>
          <a:p>
            <a:r>
              <a:rPr lang="nl-NL" noProof="0" dirty="0"/>
              <a:t>Draagvlak cruciaal</a:t>
            </a:r>
          </a:p>
          <a:p>
            <a:pPr lvl="1"/>
            <a:r>
              <a:rPr lang="nl-NL" noProof="0" dirty="0"/>
              <a:t>Inbreng van niet-partners gewenst</a:t>
            </a:r>
          </a:p>
          <a:p>
            <a:pPr lvl="1"/>
            <a:r>
              <a:rPr lang="nl-NL" noProof="0" dirty="0"/>
              <a:t>Eens per jaar bijeenkomst om voortgang te bespreken</a:t>
            </a:r>
          </a:p>
          <a:p>
            <a:pPr lvl="1"/>
            <a:r>
              <a:rPr lang="nl-NL" noProof="0" dirty="0"/>
              <a:t>Info via www.handboekbodemenbemesting.nl</a:t>
            </a:r>
          </a:p>
          <a:p>
            <a:endParaRPr lang="nl-NL" noProof="0" dirty="0"/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FF216-45A3-4793-97D4-7ADBA51D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Tot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9E7AB-8B48-4C1C-BD2E-D4CE1E774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04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BFB281-147A-4D3E-825A-4C527AB63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3059"/>
          <a:stretch/>
        </p:blipFill>
        <p:spPr>
          <a:xfrm>
            <a:off x="0" y="2298008"/>
            <a:ext cx="9144000" cy="19996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8288"/>
            <a:ext cx="8330400" cy="610302"/>
          </a:xfrm>
        </p:spPr>
        <p:txBody>
          <a:bodyPr/>
          <a:lstStyle/>
          <a:p>
            <a:r>
              <a:rPr lang="nl-NL" sz="2800" dirty="0"/>
              <a:t>Bedankt voor uw aandacht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505856" y="1000531"/>
            <a:ext cx="8385731" cy="330620"/>
          </a:xfrm>
        </p:spPr>
        <p:txBody>
          <a:bodyPr/>
          <a:lstStyle/>
          <a:p>
            <a:endParaRPr lang="nl-NL" i="1" dirty="0">
              <a:hlinkClick r:id="" action="ppaction://noaction"/>
            </a:endParaRPr>
          </a:p>
          <a:p>
            <a:r>
              <a:rPr lang="nl-NL" i="1" dirty="0">
                <a:hlinkClick r:id="" action="ppaction://noaction"/>
              </a:rPr>
              <a:t>www.handboekbodemenbemesting.nl</a:t>
            </a:r>
            <a:endParaRPr lang="nl-NL" i="1" dirty="0"/>
          </a:p>
          <a:p>
            <a:r>
              <a:rPr lang="nl-NL" i="1" dirty="0"/>
              <a:t>Twitter: @</a:t>
            </a:r>
            <a:r>
              <a:rPr lang="nl-NL" i="1" dirty="0" err="1"/>
              <a:t>CBAV_advies</a:t>
            </a:r>
            <a:endParaRPr lang="nl-NL" i="1" dirty="0"/>
          </a:p>
        </p:txBody>
      </p:sp>
      <p:pic>
        <p:nvPicPr>
          <p:cNvPr id="17" name="Picture 2" descr="W:\PSG\PPO-AGV-Projecten\Projecten\Haan de\3251001800 CBAV secretariaat\Communicatie\Logo's\logo handboek bodem en bemesting CBAV1.jpg">
            <a:extLst>
              <a:ext uri="{FF2B5EF4-FFF2-40B4-BE49-F238E27FC236}">
                <a16:creationId xmlns:a16="http://schemas.microsoft.com/office/drawing/2014/main" id="{4A211523-AEA8-4007-885B-7A00461B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" y="4597665"/>
            <a:ext cx="1984503" cy="5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omepage Beter Bodembeheer">
            <a:extLst>
              <a:ext uri="{FF2B5EF4-FFF2-40B4-BE49-F238E27FC236}">
                <a16:creationId xmlns:a16="http://schemas.microsoft.com/office/drawing/2014/main" id="{AF32BCC8-0F65-4F96-B24B-A4E46AD8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3886196"/>
            <a:ext cx="87153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188385-274A-4645-9D84-E14DB3B8317E}"/>
              </a:ext>
            </a:extLst>
          </p:cNvPr>
          <p:cNvSpPr/>
          <p:nvPr/>
        </p:nvSpPr>
        <p:spPr>
          <a:xfrm>
            <a:off x="2466110" y="4697521"/>
            <a:ext cx="401781" cy="33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21" name="Picture 2" descr="W:\PSG\PPO-AGV-Projecten\Projecten\Haan de\3251001800 CBAV secretariaat\Communicatie\Logo's\logo handboek bodem en bemesting CBAV alleen rondje.jpg">
            <a:extLst>
              <a:ext uri="{FF2B5EF4-FFF2-40B4-BE49-F238E27FC236}">
                <a16:creationId xmlns:a16="http://schemas.microsoft.com/office/drawing/2014/main" id="{6153D142-4AA1-4253-B8C5-19D51B8C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04" y="1359136"/>
            <a:ext cx="2036090" cy="20854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68211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DC4BE231A6C41B5B30C21923FF99F" ma:contentTypeVersion="4" ma:contentTypeDescription="Een nieuw document maken." ma:contentTypeScope="" ma:versionID="2f023eacd4f5dda07e43659ed70c90cb">
  <xsd:schema xmlns:xsd="http://www.w3.org/2001/XMLSchema" xmlns:xs="http://www.w3.org/2001/XMLSchema" xmlns:p="http://schemas.microsoft.com/office/2006/metadata/properties" xmlns:ns2="79e7b0d9-e9e3-4979-9579-28b7cb9582c9" xmlns:ns3="ffcd155e-832f-48da-b977-3dedb17ea482" targetNamespace="http://schemas.microsoft.com/office/2006/metadata/properties" ma:root="true" ma:fieldsID="da3d18bdfc0d9489ff584e0e0ced7ad5" ns2:_="" ns3:_="">
    <xsd:import namespace="79e7b0d9-e9e3-4979-9579-28b7cb9582c9"/>
    <xsd:import namespace="ffcd155e-832f-48da-b977-3dedb17ea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7b0d9-e9e3-4979-9579-28b7cb95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d155e-832f-48da-b977-3dedb17ea4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cd155e-832f-48da-b977-3dedb17ea482">
      <UserInfo>
        <DisplayName>Gugten, Arwen van der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511D9-E20C-4CF3-96E1-912E1DD352CB}">
  <ds:schemaRefs>
    <ds:schemaRef ds:uri="79e7b0d9-e9e3-4979-9579-28b7cb9582c9"/>
    <ds:schemaRef ds:uri="ffcd155e-832f-48da-b977-3dedb17ea4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9AFE4D-AB83-4FCB-9CDA-695B98020486}">
  <ds:schemaRefs>
    <ds:schemaRef ds:uri="79e7b0d9-e9e3-4979-9579-28b7cb9582c9"/>
    <ds:schemaRef ds:uri="ffcd155e-832f-48da-b977-3dedb17ea4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3174AD-8EF8-4269-BF19-F9B118EA2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472</Words>
  <Application>Microsoft Office PowerPoint</Application>
  <PresentationFormat>On-screen Show (16:9)</PresentationFormat>
  <Paragraphs>124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Verdana</vt:lpstr>
      <vt:lpstr>Wingdings</vt:lpstr>
      <vt:lpstr>WUR</vt:lpstr>
      <vt:lpstr>Office Theme</vt:lpstr>
      <vt:lpstr>PPP BAAT BemestingsAdviezen Akkerbouw Toekomstgericht</vt:lpstr>
      <vt:lpstr>Huidig bemestingsadvies:  Landbouwkundig advies per element en gewas</vt:lpstr>
      <vt:lpstr>Huidig bemestingsadvies: deels gebaseerd op gedateerde methodes voor grondonderzoek</vt:lpstr>
      <vt:lpstr>Randvoorwaarden voor nieuw bemestingsadvies</vt:lpstr>
      <vt:lpstr>PPS BAAT</vt:lpstr>
      <vt:lpstr>PowerPoint Presentation</vt:lpstr>
      <vt:lpstr>PowerPoint Presentation</vt:lpstr>
      <vt:lpstr>Tot slot</vt:lpstr>
      <vt:lpstr>Bedankt voor uw aandacht</vt:lpstr>
      <vt:lpstr>PowerPoint Presentation</vt:lpstr>
      <vt:lpstr>Verwachtte resultaten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Haan, Janjo de</cp:lastModifiedBy>
  <cp:revision>5</cp:revision>
  <dcterms:created xsi:type="dcterms:W3CDTF">2011-09-29T08:30:03Z</dcterms:created>
  <dcterms:modified xsi:type="dcterms:W3CDTF">2022-12-13T13:02:43Z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WHNLW.pptx</vt:lpwstr>
  </property>
  <property fmtid="{D5CDD505-2E9C-101B-9397-08002B2CF9AE}" pid="3" name="ContentTypeId">
    <vt:lpwstr>0x010100DF5DC4BE231A6C41B5B30C21923FF99F</vt:lpwstr>
  </property>
</Properties>
</file>